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1" r:id="rId2"/>
    <p:sldId id="256" r:id="rId3"/>
    <p:sldId id="257" r:id="rId4"/>
    <p:sldId id="258" r:id="rId5"/>
    <p:sldId id="259" r:id="rId6"/>
    <p:sldId id="260" r:id="rId7"/>
    <p:sldId id="262" r:id="rId8"/>
    <p:sldId id="263" r:id="rId9"/>
    <p:sldId id="265" r:id="rId10"/>
    <p:sldId id="266" r:id="rId11"/>
    <p:sldId id="267" r:id="rId12"/>
    <p:sldId id="268" r:id="rId13"/>
    <p:sldId id="264" r:id="rId14"/>
    <p:sldId id="261" r:id="rId15"/>
    <p:sldId id="269" r:id="rId16"/>
    <p:sldId id="270" r:id="rId17"/>
    <p:sldId id="272" r:id="rId18"/>
    <p:sldId id="273" r:id="rId19"/>
    <p:sldId id="277" r:id="rId20"/>
    <p:sldId id="275" r:id="rId21"/>
    <p:sldId id="276" r:id="rId22"/>
    <p:sldId id="278" r:id="rId23"/>
    <p:sldId id="279" r:id="rId24"/>
    <p:sldId id="280" r:id="rId25"/>
    <p:sldId id="282" r:id="rId26"/>
    <p:sldId id="283" r:id="rId27"/>
    <p:sldId id="281" r:id="rId28"/>
    <p:sldId id="274" r:id="rId29"/>
    <p:sldId id="284" r:id="rId30"/>
    <p:sldId id="286" r:id="rId31"/>
    <p:sldId id="287" r:id="rId32"/>
    <p:sldId id="288" r:id="rId33"/>
    <p:sldId id="285"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94647"/>
  </p:normalViewPr>
  <p:slideViewPr>
    <p:cSldViewPr snapToGrid="0" snapToObjects="1">
      <p:cViewPr varScale="1">
        <p:scale>
          <a:sx n="143" d="100"/>
          <a:sy n="143" d="100"/>
        </p:scale>
        <p:origin x="2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C9798-5B0B-0F44-8BAE-F119594FC38B}" type="datetimeFigureOut">
              <a:rPr lang="en-US" smtClean="0"/>
              <a:t>7/9/18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A68EC-C8E3-7645-87D1-D51976F1BC76}" type="slidenum">
              <a:rPr lang="en-US" smtClean="0"/>
              <a:t>‹#›</a:t>
            </a:fld>
            <a:endParaRPr lang="en-US"/>
          </a:p>
        </p:txBody>
      </p:sp>
    </p:spTree>
    <p:extLst>
      <p:ext uri="{BB962C8B-B14F-4D97-AF65-F5344CB8AC3E}">
        <p14:creationId xmlns:p14="http://schemas.microsoft.com/office/powerpoint/2010/main" val="388956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how human’s learn for a moment. Even children are really really really good at generalizing. </a:t>
            </a:r>
          </a:p>
        </p:txBody>
      </p:sp>
      <p:sp>
        <p:nvSpPr>
          <p:cNvPr id="4" name="Slide Number Placeholder 3"/>
          <p:cNvSpPr>
            <a:spLocks noGrp="1"/>
          </p:cNvSpPr>
          <p:nvPr>
            <p:ph type="sldNum" sz="quarter" idx="10"/>
          </p:nvPr>
        </p:nvSpPr>
        <p:spPr/>
        <p:txBody>
          <a:bodyPr/>
          <a:lstStyle/>
          <a:p>
            <a:fld id="{5AFA68EC-C8E3-7645-87D1-D51976F1BC76}" type="slidenum">
              <a:rPr lang="en-US" smtClean="0"/>
              <a:t>16</a:t>
            </a:fld>
            <a:endParaRPr lang="en-US"/>
          </a:p>
        </p:txBody>
      </p:sp>
    </p:spTree>
    <p:extLst>
      <p:ext uri="{BB962C8B-B14F-4D97-AF65-F5344CB8AC3E}">
        <p14:creationId xmlns:p14="http://schemas.microsoft.com/office/powerpoint/2010/main" val="4150233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perhaps hidden in the limitations of human learning are the keys to machine learning?</a:t>
            </a:r>
          </a:p>
        </p:txBody>
      </p:sp>
      <p:sp>
        <p:nvSpPr>
          <p:cNvPr id="4" name="Slide Number Placeholder 3"/>
          <p:cNvSpPr>
            <a:spLocks noGrp="1"/>
          </p:cNvSpPr>
          <p:nvPr>
            <p:ph type="sldNum" sz="quarter" idx="10"/>
          </p:nvPr>
        </p:nvSpPr>
        <p:spPr/>
        <p:txBody>
          <a:bodyPr/>
          <a:lstStyle/>
          <a:p>
            <a:fld id="{5AFA68EC-C8E3-7645-87D1-D51976F1BC76}" type="slidenum">
              <a:rPr lang="en-US" smtClean="0"/>
              <a:t>33</a:t>
            </a:fld>
            <a:endParaRPr lang="en-US"/>
          </a:p>
        </p:txBody>
      </p:sp>
    </p:spTree>
    <p:extLst>
      <p:ext uri="{BB962C8B-B14F-4D97-AF65-F5344CB8AC3E}">
        <p14:creationId xmlns:p14="http://schemas.microsoft.com/office/powerpoint/2010/main" val="1188826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reading if you want to </a:t>
            </a:r>
            <a:r>
              <a:rPr lang="en-US"/>
              <a:t>go deeper! </a:t>
            </a:r>
            <a:endParaRPr lang="en-US" dirty="0"/>
          </a:p>
        </p:txBody>
      </p:sp>
      <p:sp>
        <p:nvSpPr>
          <p:cNvPr id="4" name="Slide Number Placeholder 3"/>
          <p:cNvSpPr>
            <a:spLocks noGrp="1"/>
          </p:cNvSpPr>
          <p:nvPr>
            <p:ph type="sldNum" sz="quarter" idx="10"/>
          </p:nvPr>
        </p:nvSpPr>
        <p:spPr/>
        <p:txBody>
          <a:bodyPr/>
          <a:lstStyle/>
          <a:p>
            <a:fld id="{5AFA68EC-C8E3-7645-87D1-D51976F1BC76}" type="slidenum">
              <a:rPr lang="en-US" smtClean="0"/>
              <a:t>35</a:t>
            </a:fld>
            <a:endParaRPr lang="en-US"/>
          </a:p>
        </p:txBody>
      </p:sp>
    </p:spTree>
    <p:extLst>
      <p:ext uri="{BB962C8B-B14F-4D97-AF65-F5344CB8AC3E}">
        <p14:creationId xmlns:p14="http://schemas.microsoft.com/office/powerpoint/2010/main" val="1259427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part of human learning might be the ability to pay attention to what’s important and what’s not. </a:t>
            </a:r>
          </a:p>
        </p:txBody>
      </p:sp>
      <p:sp>
        <p:nvSpPr>
          <p:cNvPr id="4" name="Slide Number Placeholder 3"/>
          <p:cNvSpPr>
            <a:spLocks noGrp="1"/>
          </p:cNvSpPr>
          <p:nvPr>
            <p:ph type="sldNum" sz="quarter" idx="10"/>
          </p:nvPr>
        </p:nvSpPr>
        <p:spPr/>
        <p:txBody>
          <a:bodyPr/>
          <a:lstStyle/>
          <a:p>
            <a:fld id="{5AFA68EC-C8E3-7645-87D1-D51976F1BC76}" type="slidenum">
              <a:rPr lang="en-US" smtClean="0"/>
              <a:t>17</a:t>
            </a:fld>
            <a:endParaRPr lang="en-US"/>
          </a:p>
        </p:txBody>
      </p:sp>
    </p:spTree>
    <p:extLst>
      <p:ext uri="{BB962C8B-B14F-4D97-AF65-F5344CB8AC3E}">
        <p14:creationId xmlns:p14="http://schemas.microsoft.com/office/powerpoint/2010/main" val="2462635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these aren’t limitations at all, but an important part of actually learning? This is of course, a loose metaphor, we machine learning doesn’t work because it’s directly modeled of human learning. However, we could gain some insight here, foe example, maybe trying simple rules where we selectively ignore information could be valuable.</a:t>
            </a:r>
          </a:p>
        </p:txBody>
      </p:sp>
      <p:sp>
        <p:nvSpPr>
          <p:cNvPr id="4" name="Slide Number Placeholder 3"/>
          <p:cNvSpPr>
            <a:spLocks noGrp="1"/>
          </p:cNvSpPr>
          <p:nvPr>
            <p:ph type="sldNum" sz="quarter" idx="10"/>
          </p:nvPr>
        </p:nvSpPr>
        <p:spPr/>
        <p:txBody>
          <a:bodyPr/>
          <a:lstStyle/>
          <a:p>
            <a:fld id="{5AFA68EC-C8E3-7645-87D1-D51976F1BC76}" type="slidenum">
              <a:rPr lang="en-US" smtClean="0"/>
              <a:t>18</a:t>
            </a:fld>
            <a:endParaRPr lang="en-US"/>
          </a:p>
        </p:txBody>
      </p:sp>
    </p:spTree>
    <p:extLst>
      <p:ext uri="{BB962C8B-B14F-4D97-AF65-F5344CB8AC3E}">
        <p14:creationId xmlns:p14="http://schemas.microsoft.com/office/powerpoint/2010/main" val="690541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a little time thinking about simpler rules, where we don’t use all the available information. </a:t>
            </a:r>
          </a:p>
        </p:txBody>
      </p:sp>
      <p:sp>
        <p:nvSpPr>
          <p:cNvPr id="4" name="Slide Number Placeholder 3"/>
          <p:cNvSpPr>
            <a:spLocks noGrp="1"/>
          </p:cNvSpPr>
          <p:nvPr>
            <p:ph type="sldNum" sz="quarter" idx="10"/>
          </p:nvPr>
        </p:nvSpPr>
        <p:spPr/>
        <p:txBody>
          <a:bodyPr/>
          <a:lstStyle/>
          <a:p>
            <a:fld id="{5AFA68EC-C8E3-7645-87D1-D51976F1BC76}" type="slidenum">
              <a:rPr lang="en-US" smtClean="0"/>
              <a:t>19</a:t>
            </a:fld>
            <a:endParaRPr lang="en-US"/>
          </a:p>
        </p:txBody>
      </p:sp>
    </p:spTree>
    <p:extLst>
      <p:ext uri="{BB962C8B-B14F-4D97-AF65-F5344CB8AC3E}">
        <p14:creationId xmlns:p14="http://schemas.microsoft.com/office/powerpoint/2010/main" val="3235077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have any reason to believe that a rule like g1 would generalize better than a rule like g4?</a:t>
            </a:r>
          </a:p>
        </p:txBody>
      </p:sp>
      <p:sp>
        <p:nvSpPr>
          <p:cNvPr id="4" name="Slide Number Placeholder 3"/>
          <p:cNvSpPr>
            <a:spLocks noGrp="1"/>
          </p:cNvSpPr>
          <p:nvPr>
            <p:ph type="sldNum" sz="quarter" idx="10"/>
          </p:nvPr>
        </p:nvSpPr>
        <p:spPr/>
        <p:txBody>
          <a:bodyPr/>
          <a:lstStyle/>
          <a:p>
            <a:fld id="{5AFA68EC-C8E3-7645-87D1-D51976F1BC76}" type="slidenum">
              <a:rPr lang="en-US" smtClean="0"/>
              <a:t>21</a:t>
            </a:fld>
            <a:endParaRPr lang="en-US"/>
          </a:p>
        </p:txBody>
      </p:sp>
    </p:spTree>
    <p:extLst>
      <p:ext uri="{BB962C8B-B14F-4D97-AF65-F5344CB8AC3E}">
        <p14:creationId xmlns:p14="http://schemas.microsoft.com/office/powerpoint/2010/main" val="852744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really this is like taking 8 random samples, not 1. We could have gotten lucky for any of the 8 rules we considered. </a:t>
            </a:r>
          </a:p>
        </p:txBody>
      </p:sp>
      <p:sp>
        <p:nvSpPr>
          <p:cNvPr id="4" name="Slide Number Placeholder 3"/>
          <p:cNvSpPr>
            <a:spLocks noGrp="1"/>
          </p:cNvSpPr>
          <p:nvPr>
            <p:ph type="sldNum" sz="quarter" idx="10"/>
          </p:nvPr>
        </p:nvSpPr>
        <p:spPr/>
        <p:txBody>
          <a:bodyPr/>
          <a:lstStyle/>
          <a:p>
            <a:fld id="{5AFA68EC-C8E3-7645-87D1-D51976F1BC76}" type="slidenum">
              <a:rPr lang="en-US" smtClean="0"/>
              <a:t>26</a:t>
            </a:fld>
            <a:endParaRPr lang="en-US"/>
          </a:p>
        </p:txBody>
      </p:sp>
    </p:spTree>
    <p:extLst>
      <p:ext uri="{BB962C8B-B14F-4D97-AF65-F5344CB8AC3E}">
        <p14:creationId xmlns:p14="http://schemas.microsoft.com/office/powerpoint/2010/main" val="2099995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point. Our training data is our only window into the function!</a:t>
            </a:r>
          </a:p>
        </p:txBody>
      </p:sp>
      <p:sp>
        <p:nvSpPr>
          <p:cNvPr id="4" name="Slide Number Placeholder 3"/>
          <p:cNvSpPr>
            <a:spLocks noGrp="1"/>
          </p:cNvSpPr>
          <p:nvPr>
            <p:ph type="sldNum" sz="quarter" idx="10"/>
          </p:nvPr>
        </p:nvSpPr>
        <p:spPr/>
        <p:txBody>
          <a:bodyPr/>
          <a:lstStyle/>
          <a:p>
            <a:fld id="{5AFA68EC-C8E3-7645-87D1-D51976F1BC76}" type="slidenum">
              <a:rPr lang="en-US" smtClean="0"/>
              <a:t>27</a:t>
            </a:fld>
            <a:endParaRPr lang="en-US"/>
          </a:p>
        </p:txBody>
      </p:sp>
    </p:spTree>
    <p:extLst>
      <p:ext uri="{BB962C8B-B14F-4D97-AF65-F5344CB8AC3E}">
        <p14:creationId xmlns:p14="http://schemas.microsoft.com/office/powerpoint/2010/main" val="225767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probability is actually higher than we thought, but thankfully still pretty small. Meaning that this “getting lucky and failing to generalize thing” is pretty unlikely. </a:t>
            </a:r>
          </a:p>
        </p:txBody>
      </p:sp>
      <p:sp>
        <p:nvSpPr>
          <p:cNvPr id="4" name="Slide Number Placeholder 3"/>
          <p:cNvSpPr>
            <a:spLocks noGrp="1"/>
          </p:cNvSpPr>
          <p:nvPr>
            <p:ph type="sldNum" sz="quarter" idx="10"/>
          </p:nvPr>
        </p:nvSpPr>
        <p:spPr/>
        <p:txBody>
          <a:bodyPr/>
          <a:lstStyle/>
          <a:p>
            <a:fld id="{5AFA68EC-C8E3-7645-87D1-D51976F1BC76}" type="slidenum">
              <a:rPr lang="en-US" smtClean="0"/>
              <a:t>28</a:t>
            </a:fld>
            <a:endParaRPr lang="en-US"/>
          </a:p>
        </p:txBody>
      </p:sp>
    </p:spTree>
    <p:extLst>
      <p:ext uri="{BB962C8B-B14F-4D97-AF65-F5344CB8AC3E}">
        <p14:creationId xmlns:p14="http://schemas.microsoft.com/office/powerpoint/2010/main" val="571985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FA68EC-C8E3-7645-87D1-D51976F1BC76}" type="slidenum">
              <a:rPr lang="en-US" smtClean="0"/>
              <a:t>32</a:t>
            </a:fld>
            <a:endParaRPr lang="en-US"/>
          </a:p>
        </p:txBody>
      </p:sp>
    </p:spTree>
    <p:extLst>
      <p:ext uri="{BB962C8B-B14F-4D97-AF65-F5344CB8AC3E}">
        <p14:creationId xmlns:p14="http://schemas.microsoft.com/office/powerpoint/2010/main" val="746912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31CE-5B45-F342-B27F-CDC65F5880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81F2B7-D831-D84A-A285-DC90DD5E40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3B01C9-6DE9-BD43-839A-0E74ABF464B8}"/>
              </a:ext>
            </a:extLst>
          </p:cNvPr>
          <p:cNvSpPr>
            <a:spLocks noGrp="1"/>
          </p:cNvSpPr>
          <p:nvPr>
            <p:ph type="dt" sz="half" idx="10"/>
          </p:nvPr>
        </p:nvSpPr>
        <p:spPr/>
        <p:txBody>
          <a:bodyPr/>
          <a:lstStyle/>
          <a:p>
            <a:fld id="{A8157F4C-077C-994E-B698-C0FE4A45CCC9}" type="datetimeFigureOut">
              <a:rPr lang="en-US" smtClean="0"/>
              <a:t>7/9/18</a:t>
            </a:fld>
            <a:endParaRPr lang="en-US"/>
          </a:p>
        </p:txBody>
      </p:sp>
      <p:sp>
        <p:nvSpPr>
          <p:cNvPr id="5" name="Footer Placeholder 4">
            <a:extLst>
              <a:ext uri="{FF2B5EF4-FFF2-40B4-BE49-F238E27FC236}">
                <a16:creationId xmlns:a16="http://schemas.microsoft.com/office/drawing/2014/main" id="{35D369EA-BCF4-E94F-B56A-66FE21E96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B567E-28A0-F94A-99C6-D928C3B2C95D}"/>
              </a:ext>
            </a:extLst>
          </p:cNvPr>
          <p:cNvSpPr>
            <a:spLocks noGrp="1"/>
          </p:cNvSpPr>
          <p:nvPr>
            <p:ph type="sldNum" sz="quarter" idx="12"/>
          </p:nvPr>
        </p:nvSpPr>
        <p:spPr/>
        <p:txBody>
          <a:bodyPr/>
          <a:lstStyle/>
          <a:p>
            <a:fld id="{1EB1ED69-DE50-D84C-A123-32E55CB9582F}" type="slidenum">
              <a:rPr lang="en-US" smtClean="0"/>
              <a:t>‹#›</a:t>
            </a:fld>
            <a:endParaRPr lang="en-US"/>
          </a:p>
        </p:txBody>
      </p:sp>
    </p:spTree>
    <p:extLst>
      <p:ext uri="{BB962C8B-B14F-4D97-AF65-F5344CB8AC3E}">
        <p14:creationId xmlns:p14="http://schemas.microsoft.com/office/powerpoint/2010/main" val="339484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6EAB-A76F-A54A-83DF-5A07BC1B6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5EDB16-D9A5-C24A-9BFF-2AC4FB1B67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7EE81C-4D67-564A-9186-0A007884BE34}"/>
              </a:ext>
            </a:extLst>
          </p:cNvPr>
          <p:cNvSpPr>
            <a:spLocks noGrp="1"/>
          </p:cNvSpPr>
          <p:nvPr>
            <p:ph type="dt" sz="half" idx="10"/>
          </p:nvPr>
        </p:nvSpPr>
        <p:spPr/>
        <p:txBody>
          <a:bodyPr/>
          <a:lstStyle/>
          <a:p>
            <a:fld id="{A8157F4C-077C-994E-B698-C0FE4A45CCC9}" type="datetimeFigureOut">
              <a:rPr lang="en-US" smtClean="0"/>
              <a:t>7/9/18</a:t>
            </a:fld>
            <a:endParaRPr lang="en-US"/>
          </a:p>
        </p:txBody>
      </p:sp>
      <p:sp>
        <p:nvSpPr>
          <p:cNvPr id="5" name="Footer Placeholder 4">
            <a:extLst>
              <a:ext uri="{FF2B5EF4-FFF2-40B4-BE49-F238E27FC236}">
                <a16:creationId xmlns:a16="http://schemas.microsoft.com/office/drawing/2014/main" id="{4AE33972-6DDE-8944-999A-DE82A3BD3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5A86F-E71F-644D-834C-57D8E31543D8}"/>
              </a:ext>
            </a:extLst>
          </p:cNvPr>
          <p:cNvSpPr>
            <a:spLocks noGrp="1"/>
          </p:cNvSpPr>
          <p:nvPr>
            <p:ph type="sldNum" sz="quarter" idx="12"/>
          </p:nvPr>
        </p:nvSpPr>
        <p:spPr/>
        <p:txBody>
          <a:bodyPr/>
          <a:lstStyle/>
          <a:p>
            <a:fld id="{1EB1ED69-DE50-D84C-A123-32E55CB9582F}" type="slidenum">
              <a:rPr lang="en-US" smtClean="0"/>
              <a:t>‹#›</a:t>
            </a:fld>
            <a:endParaRPr lang="en-US"/>
          </a:p>
        </p:txBody>
      </p:sp>
    </p:spTree>
    <p:extLst>
      <p:ext uri="{BB962C8B-B14F-4D97-AF65-F5344CB8AC3E}">
        <p14:creationId xmlns:p14="http://schemas.microsoft.com/office/powerpoint/2010/main" val="2191607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F2AB88-194F-1C4E-B5B2-5F4E0E96C8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894212-F1E1-2049-9A17-605A2DA434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8D390C-27BE-FA4F-B4C9-9B6F8289C85F}"/>
              </a:ext>
            </a:extLst>
          </p:cNvPr>
          <p:cNvSpPr>
            <a:spLocks noGrp="1"/>
          </p:cNvSpPr>
          <p:nvPr>
            <p:ph type="dt" sz="half" idx="10"/>
          </p:nvPr>
        </p:nvSpPr>
        <p:spPr/>
        <p:txBody>
          <a:bodyPr/>
          <a:lstStyle/>
          <a:p>
            <a:fld id="{A8157F4C-077C-994E-B698-C0FE4A45CCC9}" type="datetimeFigureOut">
              <a:rPr lang="en-US" smtClean="0"/>
              <a:t>7/9/18</a:t>
            </a:fld>
            <a:endParaRPr lang="en-US"/>
          </a:p>
        </p:txBody>
      </p:sp>
      <p:sp>
        <p:nvSpPr>
          <p:cNvPr id="5" name="Footer Placeholder 4">
            <a:extLst>
              <a:ext uri="{FF2B5EF4-FFF2-40B4-BE49-F238E27FC236}">
                <a16:creationId xmlns:a16="http://schemas.microsoft.com/office/drawing/2014/main" id="{B25C9D63-2088-3240-89B5-E351EAC8B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57152-FD02-C64D-BFCE-456D42D7F63F}"/>
              </a:ext>
            </a:extLst>
          </p:cNvPr>
          <p:cNvSpPr>
            <a:spLocks noGrp="1"/>
          </p:cNvSpPr>
          <p:nvPr>
            <p:ph type="sldNum" sz="quarter" idx="12"/>
          </p:nvPr>
        </p:nvSpPr>
        <p:spPr/>
        <p:txBody>
          <a:bodyPr/>
          <a:lstStyle/>
          <a:p>
            <a:fld id="{1EB1ED69-DE50-D84C-A123-32E55CB9582F}" type="slidenum">
              <a:rPr lang="en-US" smtClean="0"/>
              <a:t>‹#›</a:t>
            </a:fld>
            <a:endParaRPr lang="en-US"/>
          </a:p>
        </p:txBody>
      </p:sp>
    </p:spTree>
    <p:extLst>
      <p:ext uri="{BB962C8B-B14F-4D97-AF65-F5344CB8AC3E}">
        <p14:creationId xmlns:p14="http://schemas.microsoft.com/office/powerpoint/2010/main" val="2276346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3B44D-E3D8-284E-8C9A-D47429808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3C9BFE-09B6-7C44-8A9D-13CCE1883D4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E2D13-4718-DB48-8057-DC93F55AEABF}"/>
              </a:ext>
            </a:extLst>
          </p:cNvPr>
          <p:cNvSpPr>
            <a:spLocks noGrp="1"/>
          </p:cNvSpPr>
          <p:nvPr>
            <p:ph type="dt" sz="half" idx="10"/>
          </p:nvPr>
        </p:nvSpPr>
        <p:spPr/>
        <p:txBody>
          <a:bodyPr/>
          <a:lstStyle/>
          <a:p>
            <a:fld id="{A8157F4C-077C-994E-B698-C0FE4A45CCC9}" type="datetimeFigureOut">
              <a:rPr lang="en-US" smtClean="0"/>
              <a:t>7/9/18</a:t>
            </a:fld>
            <a:endParaRPr lang="en-US"/>
          </a:p>
        </p:txBody>
      </p:sp>
      <p:sp>
        <p:nvSpPr>
          <p:cNvPr id="5" name="Footer Placeholder 4">
            <a:extLst>
              <a:ext uri="{FF2B5EF4-FFF2-40B4-BE49-F238E27FC236}">
                <a16:creationId xmlns:a16="http://schemas.microsoft.com/office/drawing/2014/main" id="{0B5958AF-97E6-EB49-8146-BD3C33E421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52428-624B-7143-BF92-EF6FA3175377}"/>
              </a:ext>
            </a:extLst>
          </p:cNvPr>
          <p:cNvSpPr>
            <a:spLocks noGrp="1"/>
          </p:cNvSpPr>
          <p:nvPr>
            <p:ph type="sldNum" sz="quarter" idx="12"/>
          </p:nvPr>
        </p:nvSpPr>
        <p:spPr/>
        <p:txBody>
          <a:bodyPr/>
          <a:lstStyle/>
          <a:p>
            <a:fld id="{1EB1ED69-DE50-D84C-A123-32E55CB9582F}" type="slidenum">
              <a:rPr lang="en-US" smtClean="0"/>
              <a:t>‹#›</a:t>
            </a:fld>
            <a:endParaRPr lang="en-US"/>
          </a:p>
        </p:txBody>
      </p:sp>
    </p:spTree>
    <p:extLst>
      <p:ext uri="{BB962C8B-B14F-4D97-AF65-F5344CB8AC3E}">
        <p14:creationId xmlns:p14="http://schemas.microsoft.com/office/powerpoint/2010/main" val="122941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9891-FCE8-3148-A710-9F0A0B179C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DC27D0-03E5-114C-A110-4C717884CA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7902634-8D48-5943-89DA-7B61066F173C}"/>
              </a:ext>
            </a:extLst>
          </p:cNvPr>
          <p:cNvSpPr>
            <a:spLocks noGrp="1"/>
          </p:cNvSpPr>
          <p:nvPr>
            <p:ph type="dt" sz="half" idx="10"/>
          </p:nvPr>
        </p:nvSpPr>
        <p:spPr/>
        <p:txBody>
          <a:bodyPr/>
          <a:lstStyle/>
          <a:p>
            <a:fld id="{A8157F4C-077C-994E-B698-C0FE4A45CCC9}" type="datetimeFigureOut">
              <a:rPr lang="en-US" smtClean="0"/>
              <a:t>7/9/18</a:t>
            </a:fld>
            <a:endParaRPr lang="en-US"/>
          </a:p>
        </p:txBody>
      </p:sp>
      <p:sp>
        <p:nvSpPr>
          <p:cNvPr id="5" name="Footer Placeholder 4">
            <a:extLst>
              <a:ext uri="{FF2B5EF4-FFF2-40B4-BE49-F238E27FC236}">
                <a16:creationId xmlns:a16="http://schemas.microsoft.com/office/drawing/2014/main" id="{A8214A3F-C0AC-7848-992C-FE13034E7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5A584-403E-3144-BEB1-A5A29974B9D1}"/>
              </a:ext>
            </a:extLst>
          </p:cNvPr>
          <p:cNvSpPr>
            <a:spLocks noGrp="1"/>
          </p:cNvSpPr>
          <p:nvPr>
            <p:ph type="sldNum" sz="quarter" idx="12"/>
          </p:nvPr>
        </p:nvSpPr>
        <p:spPr/>
        <p:txBody>
          <a:bodyPr/>
          <a:lstStyle/>
          <a:p>
            <a:fld id="{1EB1ED69-DE50-D84C-A123-32E55CB9582F}" type="slidenum">
              <a:rPr lang="en-US" smtClean="0"/>
              <a:t>‹#›</a:t>
            </a:fld>
            <a:endParaRPr lang="en-US"/>
          </a:p>
        </p:txBody>
      </p:sp>
    </p:spTree>
    <p:extLst>
      <p:ext uri="{BB962C8B-B14F-4D97-AF65-F5344CB8AC3E}">
        <p14:creationId xmlns:p14="http://schemas.microsoft.com/office/powerpoint/2010/main" val="3224994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A8DE-A11D-BC4B-A4C4-314F1273DB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4C719F-6E2D-D54C-955C-6B33C5AE65F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0EE513-B889-B24D-AC1A-5DDE73E2CF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776C59-B43F-3E44-B298-94742D5DB080}"/>
              </a:ext>
            </a:extLst>
          </p:cNvPr>
          <p:cNvSpPr>
            <a:spLocks noGrp="1"/>
          </p:cNvSpPr>
          <p:nvPr>
            <p:ph type="dt" sz="half" idx="10"/>
          </p:nvPr>
        </p:nvSpPr>
        <p:spPr/>
        <p:txBody>
          <a:bodyPr/>
          <a:lstStyle/>
          <a:p>
            <a:fld id="{A8157F4C-077C-994E-B698-C0FE4A45CCC9}" type="datetimeFigureOut">
              <a:rPr lang="en-US" smtClean="0"/>
              <a:t>7/9/18</a:t>
            </a:fld>
            <a:endParaRPr lang="en-US"/>
          </a:p>
        </p:txBody>
      </p:sp>
      <p:sp>
        <p:nvSpPr>
          <p:cNvPr id="6" name="Footer Placeholder 5">
            <a:extLst>
              <a:ext uri="{FF2B5EF4-FFF2-40B4-BE49-F238E27FC236}">
                <a16:creationId xmlns:a16="http://schemas.microsoft.com/office/drawing/2014/main" id="{AEDFB288-34C3-9B4C-935B-292C6853B2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F8B75B-E556-D543-A910-E5AE7A0AF80B}"/>
              </a:ext>
            </a:extLst>
          </p:cNvPr>
          <p:cNvSpPr>
            <a:spLocks noGrp="1"/>
          </p:cNvSpPr>
          <p:nvPr>
            <p:ph type="sldNum" sz="quarter" idx="12"/>
          </p:nvPr>
        </p:nvSpPr>
        <p:spPr/>
        <p:txBody>
          <a:bodyPr/>
          <a:lstStyle/>
          <a:p>
            <a:fld id="{1EB1ED69-DE50-D84C-A123-32E55CB9582F}" type="slidenum">
              <a:rPr lang="en-US" smtClean="0"/>
              <a:t>‹#›</a:t>
            </a:fld>
            <a:endParaRPr lang="en-US"/>
          </a:p>
        </p:txBody>
      </p:sp>
    </p:spTree>
    <p:extLst>
      <p:ext uri="{BB962C8B-B14F-4D97-AF65-F5344CB8AC3E}">
        <p14:creationId xmlns:p14="http://schemas.microsoft.com/office/powerpoint/2010/main" val="61761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0BAA5-15A1-194E-82A1-B5AAAD46B6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4B83C3-812C-C54E-8E29-24DBB30AD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15238E-CD91-994B-A80F-2B4D54995BD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40D939-95A2-6D4A-9C35-20CF249C4D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08CCD1-64AE-1848-86A4-6FCCDE310C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97E02-7DFA-B04C-85AD-2AD10926FFA5}"/>
              </a:ext>
            </a:extLst>
          </p:cNvPr>
          <p:cNvSpPr>
            <a:spLocks noGrp="1"/>
          </p:cNvSpPr>
          <p:nvPr>
            <p:ph type="dt" sz="half" idx="10"/>
          </p:nvPr>
        </p:nvSpPr>
        <p:spPr/>
        <p:txBody>
          <a:bodyPr/>
          <a:lstStyle/>
          <a:p>
            <a:fld id="{A8157F4C-077C-994E-B698-C0FE4A45CCC9}" type="datetimeFigureOut">
              <a:rPr lang="en-US" smtClean="0"/>
              <a:t>7/9/18</a:t>
            </a:fld>
            <a:endParaRPr lang="en-US"/>
          </a:p>
        </p:txBody>
      </p:sp>
      <p:sp>
        <p:nvSpPr>
          <p:cNvPr id="8" name="Footer Placeholder 7">
            <a:extLst>
              <a:ext uri="{FF2B5EF4-FFF2-40B4-BE49-F238E27FC236}">
                <a16:creationId xmlns:a16="http://schemas.microsoft.com/office/drawing/2014/main" id="{B96738CD-FA8D-EE4E-BDC1-0654514D48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F21921-BEE8-A045-9004-BEF06A7C5974}"/>
              </a:ext>
            </a:extLst>
          </p:cNvPr>
          <p:cNvSpPr>
            <a:spLocks noGrp="1"/>
          </p:cNvSpPr>
          <p:nvPr>
            <p:ph type="sldNum" sz="quarter" idx="12"/>
          </p:nvPr>
        </p:nvSpPr>
        <p:spPr/>
        <p:txBody>
          <a:bodyPr/>
          <a:lstStyle/>
          <a:p>
            <a:fld id="{1EB1ED69-DE50-D84C-A123-32E55CB9582F}" type="slidenum">
              <a:rPr lang="en-US" smtClean="0"/>
              <a:t>‹#›</a:t>
            </a:fld>
            <a:endParaRPr lang="en-US"/>
          </a:p>
        </p:txBody>
      </p:sp>
    </p:spTree>
    <p:extLst>
      <p:ext uri="{BB962C8B-B14F-4D97-AF65-F5344CB8AC3E}">
        <p14:creationId xmlns:p14="http://schemas.microsoft.com/office/powerpoint/2010/main" val="339002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3DFC-3D49-A045-932D-2A88E0DC21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AC9D37-9C48-4245-B530-23886F144AB5}"/>
              </a:ext>
            </a:extLst>
          </p:cNvPr>
          <p:cNvSpPr>
            <a:spLocks noGrp="1"/>
          </p:cNvSpPr>
          <p:nvPr>
            <p:ph type="dt" sz="half" idx="10"/>
          </p:nvPr>
        </p:nvSpPr>
        <p:spPr/>
        <p:txBody>
          <a:bodyPr/>
          <a:lstStyle/>
          <a:p>
            <a:fld id="{A8157F4C-077C-994E-B698-C0FE4A45CCC9}" type="datetimeFigureOut">
              <a:rPr lang="en-US" smtClean="0"/>
              <a:t>7/9/18</a:t>
            </a:fld>
            <a:endParaRPr lang="en-US"/>
          </a:p>
        </p:txBody>
      </p:sp>
      <p:sp>
        <p:nvSpPr>
          <p:cNvPr id="4" name="Footer Placeholder 3">
            <a:extLst>
              <a:ext uri="{FF2B5EF4-FFF2-40B4-BE49-F238E27FC236}">
                <a16:creationId xmlns:a16="http://schemas.microsoft.com/office/drawing/2014/main" id="{CF15036D-2543-4241-9786-207C998C3F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D301F0-7DFD-5444-A333-1BAF7494B352}"/>
              </a:ext>
            </a:extLst>
          </p:cNvPr>
          <p:cNvSpPr>
            <a:spLocks noGrp="1"/>
          </p:cNvSpPr>
          <p:nvPr>
            <p:ph type="sldNum" sz="quarter" idx="12"/>
          </p:nvPr>
        </p:nvSpPr>
        <p:spPr/>
        <p:txBody>
          <a:bodyPr/>
          <a:lstStyle/>
          <a:p>
            <a:fld id="{1EB1ED69-DE50-D84C-A123-32E55CB9582F}" type="slidenum">
              <a:rPr lang="en-US" smtClean="0"/>
              <a:t>‹#›</a:t>
            </a:fld>
            <a:endParaRPr lang="en-US"/>
          </a:p>
        </p:txBody>
      </p:sp>
    </p:spTree>
    <p:extLst>
      <p:ext uri="{BB962C8B-B14F-4D97-AF65-F5344CB8AC3E}">
        <p14:creationId xmlns:p14="http://schemas.microsoft.com/office/powerpoint/2010/main" val="1544570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A7335A-5479-3744-9321-D280D129F88B}"/>
              </a:ext>
            </a:extLst>
          </p:cNvPr>
          <p:cNvSpPr>
            <a:spLocks noGrp="1"/>
          </p:cNvSpPr>
          <p:nvPr>
            <p:ph type="dt" sz="half" idx="10"/>
          </p:nvPr>
        </p:nvSpPr>
        <p:spPr/>
        <p:txBody>
          <a:bodyPr/>
          <a:lstStyle/>
          <a:p>
            <a:fld id="{A8157F4C-077C-994E-B698-C0FE4A45CCC9}" type="datetimeFigureOut">
              <a:rPr lang="en-US" smtClean="0"/>
              <a:t>7/9/18</a:t>
            </a:fld>
            <a:endParaRPr lang="en-US"/>
          </a:p>
        </p:txBody>
      </p:sp>
      <p:sp>
        <p:nvSpPr>
          <p:cNvPr id="3" name="Footer Placeholder 2">
            <a:extLst>
              <a:ext uri="{FF2B5EF4-FFF2-40B4-BE49-F238E27FC236}">
                <a16:creationId xmlns:a16="http://schemas.microsoft.com/office/drawing/2014/main" id="{5F1E3680-3C95-0745-8F3F-4C2817B541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D151DD-D4E0-DD47-B3A9-9161BE2F6C9C}"/>
              </a:ext>
            </a:extLst>
          </p:cNvPr>
          <p:cNvSpPr>
            <a:spLocks noGrp="1"/>
          </p:cNvSpPr>
          <p:nvPr>
            <p:ph type="sldNum" sz="quarter" idx="12"/>
          </p:nvPr>
        </p:nvSpPr>
        <p:spPr/>
        <p:txBody>
          <a:bodyPr/>
          <a:lstStyle/>
          <a:p>
            <a:fld id="{1EB1ED69-DE50-D84C-A123-32E55CB9582F}" type="slidenum">
              <a:rPr lang="en-US" smtClean="0"/>
              <a:t>‹#›</a:t>
            </a:fld>
            <a:endParaRPr lang="en-US"/>
          </a:p>
        </p:txBody>
      </p:sp>
    </p:spTree>
    <p:extLst>
      <p:ext uri="{BB962C8B-B14F-4D97-AF65-F5344CB8AC3E}">
        <p14:creationId xmlns:p14="http://schemas.microsoft.com/office/powerpoint/2010/main" val="3304056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16B9-1207-0240-B619-A812634491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CA1BBD-02EB-3B41-8473-C1D529E05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B7C5B1-0EB8-BD4F-9659-69765E5231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F72336-CA0A-F84D-818A-B0883222236A}"/>
              </a:ext>
            </a:extLst>
          </p:cNvPr>
          <p:cNvSpPr>
            <a:spLocks noGrp="1"/>
          </p:cNvSpPr>
          <p:nvPr>
            <p:ph type="dt" sz="half" idx="10"/>
          </p:nvPr>
        </p:nvSpPr>
        <p:spPr/>
        <p:txBody>
          <a:bodyPr/>
          <a:lstStyle/>
          <a:p>
            <a:fld id="{A8157F4C-077C-994E-B698-C0FE4A45CCC9}" type="datetimeFigureOut">
              <a:rPr lang="en-US" smtClean="0"/>
              <a:t>7/9/18</a:t>
            </a:fld>
            <a:endParaRPr lang="en-US"/>
          </a:p>
        </p:txBody>
      </p:sp>
      <p:sp>
        <p:nvSpPr>
          <p:cNvPr id="6" name="Footer Placeholder 5">
            <a:extLst>
              <a:ext uri="{FF2B5EF4-FFF2-40B4-BE49-F238E27FC236}">
                <a16:creationId xmlns:a16="http://schemas.microsoft.com/office/drawing/2014/main" id="{5DC87A06-ABFE-4D4B-82DC-ABB3749FF7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B0F00-DF1A-1542-8B10-895380D3352A}"/>
              </a:ext>
            </a:extLst>
          </p:cNvPr>
          <p:cNvSpPr>
            <a:spLocks noGrp="1"/>
          </p:cNvSpPr>
          <p:nvPr>
            <p:ph type="sldNum" sz="quarter" idx="12"/>
          </p:nvPr>
        </p:nvSpPr>
        <p:spPr/>
        <p:txBody>
          <a:bodyPr/>
          <a:lstStyle/>
          <a:p>
            <a:fld id="{1EB1ED69-DE50-D84C-A123-32E55CB9582F}" type="slidenum">
              <a:rPr lang="en-US" smtClean="0"/>
              <a:t>‹#›</a:t>
            </a:fld>
            <a:endParaRPr lang="en-US"/>
          </a:p>
        </p:txBody>
      </p:sp>
    </p:spTree>
    <p:extLst>
      <p:ext uri="{BB962C8B-B14F-4D97-AF65-F5344CB8AC3E}">
        <p14:creationId xmlns:p14="http://schemas.microsoft.com/office/powerpoint/2010/main" val="3593594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CE1B-F67A-3C45-BC87-403FB2994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D7F48E-073A-3E43-A812-FD393BE038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F4DF59-4022-344C-A228-51A39AC4F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BE8CDA-EE75-F04D-9870-890FB2496C8D}"/>
              </a:ext>
            </a:extLst>
          </p:cNvPr>
          <p:cNvSpPr>
            <a:spLocks noGrp="1"/>
          </p:cNvSpPr>
          <p:nvPr>
            <p:ph type="dt" sz="half" idx="10"/>
          </p:nvPr>
        </p:nvSpPr>
        <p:spPr/>
        <p:txBody>
          <a:bodyPr/>
          <a:lstStyle/>
          <a:p>
            <a:fld id="{A8157F4C-077C-994E-B698-C0FE4A45CCC9}" type="datetimeFigureOut">
              <a:rPr lang="en-US" smtClean="0"/>
              <a:t>7/9/18</a:t>
            </a:fld>
            <a:endParaRPr lang="en-US"/>
          </a:p>
        </p:txBody>
      </p:sp>
      <p:sp>
        <p:nvSpPr>
          <p:cNvPr id="6" name="Footer Placeholder 5">
            <a:extLst>
              <a:ext uri="{FF2B5EF4-FFF2-40B4-BE49-F238E27FC236}">
                <a16:creationId xmlns:a16="http://schemas.microsoft.com/office/drawing/2014/main" id="{BB0EB484-8ED4-434B-8CFD-5EEBDA88C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EC24F-DE2A-FA48-A066-2B681479DA1D}"/>
              </a:ext>
            </a:extLst>
          </p:cNvPr>
          <p:cNvSpPr>
            <a:spLocks noGrp="1"/>
          </p:cNvSpPr>
          <p:nvPr>
            <p:ph type="sldNum" sz="quarter" idx="12"/>
          </p:nvPr>
        </p:nvSpPr>
        <p:spPr/>
        <p:txBody>
          <a:bodyPr/>
          <a:lstStyle/>
          <a:p>
            <a:fld id="{1EB1ED69-DE50-D84C-A123-32E55CB9582F}" type="slidenum">
              <a:rPr lang="en-US" smtClean="0"/>
              <a:t>‹#›</a:t>
            </a:fld>
            <a:endParaRPr lang="en-US"/>
          </a:p>
        </p:txBody>
      </p:sp>
    </p:spTree>
    <p:extLst>
      <p:ext uri="{BB962C8B-B14F-4D97-AF65-F5344CB8AC3E}">
        <p14:creationId xmlns:p14="http://schemas.microsoft.com/office/powerpoint/2010/main" val="293805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F23A56-23B0-264B-87C0-ACC4C35D94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D2B335-2759-9441-A5E6-0265A814B0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C4D35-6053-2E48-A999-D5D4AD4451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157F4C-077C-994E-B698-C0FE4A45CCC9}" type="datetimeFigureOut">
              <a:rPr lang="en-US" smtClean="0"/>
              <a:t>7/9/18</a:t>
            </a:fld>
            <a:endParaRPr lang="en-US"/>
          </a:p>
        </p:txBody>
      </p:sp>
      <p:sp>
        <p:nvSpPr>
          <p:cNvPr id="5" name="Footer Placeholder 4">
            <a:extLst>
              <a:ext uri="{FF2B5EF4-FFF2-40B4-BE49-F238E27FC236}">
                <a16:creationId xmlns:a16="http://schemas.microsoft.com/office/drawing/2014/main" id="{397727BE-3CCF-4546-A91E-FC704FB0D0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FC5D81-420A-CC44-8B09-578BE297B5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1ED69-DE50-D84C-A123-32E55CB9582F}" type="slidenum">
              <a:rPr lang="en-US" smtClean="0"/>
              <a:t>‹#›</a:t>
            </a:fld>
            <a:endParaRPr lang="en-US"/>
          </a:p>
        </p:txBody>
      </p:sp>
    </p:spTree>
    <p:extLst>
      <p:ext uri="{BB962C8B-B14F-4D97-AF65-F5344CB8AC3E}">
        <p14:creationId xmlns:p14="http://schemas.microsoft.com/office/powerpoint/2010/main" val="2933219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53D8-0EA6-4241-80F1-8794F0AA8EE7}"/>
              </a:ext>
            </a:extLst>
          </p:cNvPr>
          <p:cNvSpPr>
            <a:spLocks noGrp="1"/>
          </p:cNvSpPr>
          <p:nvPr>
            <p:ph type="title"/>
          </p:nvPr>
        </p:nvSpPr>
        <p:spPr/>
        <p:txBody>
          <a:bodyPr/>
          <a:lstStyle/>
          <a:p>
            <a:pPr algn="ctr"/>
            <a:r>
              <a:rPr lang="en-US" b="1" dirty="0"/>
              <a:t>Learning from Data</a:t>
            </a:r>
          </a:p>
        </p:txBody>
      </p:sp>
      <p:sp>
        <p:nvSpPr>
          <p:cNvPr id="3" name="Content Placeholder 2">
            <a:extLst>
              <a:ext uri="{FF2B5EF4-FFF2-40B4-BE49-F238E27FC236}">
                <a16:creationId xmlns:a16="http://schemas.microsoft.com/office/drawing/2014/main" id="{87A2C58A-04AA-7841-B8BB-DFAAC645B093}"/>
              </a:ext>
            </a:extLst>
          </p:cNvPr>
          <p:cNvSpPr>
            <a:spLocks noGrp="1"/>
          </p:cNvSpPr>
          <p:nvPr>
            <p:ph idx="1"/>
          </p:nvPr>
        </p:nvSpPr>
        <p:spPr/>
        <p:txBody>
          <a:bodyPr/>
          <a:lstStyle/>
          <a:p>
            <a:r>
              <a:rPr lang="en-US" dirty="0"/>
              <a:t>At this point, you should have already seen Learning to See Parts 6 and 7. </a:t>
            </a:r>
          </a:p>
          <a:p>
            <a:r>
              <a:rPr lang="en-US" dirty="0"/>
              <a:t>Let’s briefly review part 7 to make sure it makes sense – really understanding part 7 is critical for what comes next.</a:t>
            </a:r>
          </a:p>
        </p:txBody>
      </p:sp>
    </p:spTree>
    <p:extLst>
      <p:ext uri="{BB962C8B-B14F-4D97-AF65-F5344CB8AC3E}">
        <p14:creationId xmlns:p14="http://schemas.microsoft.com/office/powerpoint/2010/main" val="32336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F81287-61C5-764D-81EF-4EF8F9E4BF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600"/>
            <a:ext cx="12192000" cy="6834799"/>
          </a:xfrm>
          <a:prstGeom prst="rect">
            <a:avLst/>
          </a:prstGeom>
        </p:spPr>
      </p:pic>
    </p:spTree>
    <p:extLst>
      <p:ext uri="{BB962C8B-B14F-4D97-AF65-F5344CB8AC3E}">
        <p14:creationId xmlns:p14="http://schemas.microsoft.com/office/powerpoint/2010/main" val="229642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115A97-E6F0-A841-8D9E-B7D23E3144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721"/>
            <a:ext cx="11471184" cy="6418646"/>
          </a:xfrm>
          <a:prstGeom prst="rect">
            <a:avLst/>
          </a:prstGeom>
        </p:spPr>
      </p:pic>
      <p:sp>
        <p:nvSpPr>
          <p:cNvPr id="4" name="TextBox 3">
            <a:extLst>
              <a:ext uri="{FF2B5EF4-FFF2-40B4-BE49-F238E27FC236}">
                <a16:creationId xmlns:a16="http://schemas.microsoft.com/office/drawing/2014/main" id="{A20A1006-904E-584D-959F-D395823D87C9}"/>
              </a:ext>
            </a:extLst>
          </p:cNvPr>
          <p:cNvSpPr txBox="1"/>
          <p:nvPr/>
        </p:nvSpPr>
        <p:spPr>
          <a:xfrm>
            <a:off x="11471183" y="3024657"/>
            <a:ext cx="577381" cy="584775"/>
          </a:xfrm>
          <a:prstGeom prst="rect">
            <a:avLst/>
          </a:prstGeom>
          <a:noFill/>
        </p:spPr>
        <p:txBody>
          <a:bodyPr wrap="square" rtlCol="0">
            <a:spAutoFit/>
          </a:bodyPr>
          <a:lstStyle/>
          <a:p>
            <a:r>
              <a:rPr lang="en-US" sz="3200" b="1" dirty="0"/>
              <a:t>…</a:t>
            </a:r>
          </a:p>
        </p:txBody>
      </p:sp>
      <p:sp>
        <p:nvSpPr>
          <p:cNvPr id="5" name="TextBox 4">
            <a:extLst>
              <a:ext uri="{FF2B5EF4-FFF2-40B4-BE49-F238E27FC236}">
                <a16:creationId xmlns:a16="http://schemas.microsoft.com/office/drawing/2014/main" id="{874CE388-0AE0-1147-BB72-4A9CC2C30CC7}"/>
              </a:ext>
            </a:extLst>
          </p:cNvPr>
          <p:cNvSpPr txBox="1"/>
          <p:nvPr/>
        </p:nvSpPr>
        <p:spPr>
          <a:xfrm>
            <a:off x="164028" y="5772315"/>
            <a:ext cx="10844631" cy="369332"/>
          </a:xfrm>
          <a:prstGeom prst="rect">
            <a:avLst/>
          </a:prstGeom>
          <a:noFill/>
        </p:spPr>
        <p:txBody>
          <a:bodyPr wrap="square" rtlCol="0">
            <a:spAutoFit/>
          </a:bodyPr>
          <a:lstStyle/>
          <a:p>
            <a:r>
              <a:rPr lang="en-US" dirty="0"/>
              <a:t>Using logical connectives, we can make a rules to match any possible combination of truth table values!</a:t>
            </a:r>
          </a:p>
        </p:txBody>
      </p:sp>
    </p:spTree>
    <p:extLst>
      <p:ext uri="{BB962C8B-B14F-4D97-AF65-F5344CB8AC3E}">
        <p14:creationId xmlns:p14="http://schemas.microsoft.com/office/powerpoint/2010/main" val="2169752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6B71AC-8C34-4A4F-88F1-072296CF9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320"/>
            <a:ext cx="12192000" cy="6833360"/>
          </a:xfrm>
          <a:prstGeom prst="rect">
            <a:avLst/>
          </a:prstGeom>
        </p:spPr>
      </p:pic>
    </p:spTree>
    <p:extLst>
      <p:ext uri="{BB962C8B-B14F-4D97-AF65-F5344CB8AC3E}">
        <p14:creationId xmlns:p14="http://schemas.microsoft.com/office/powerpoint/2010/main" val="4082815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D565A-682A-DB48-9312-56D5F0A6FA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068"/>
            <a:ext cx="12192000" cy="6843864"/>
          </a:xfrm>
          <a:prstGeom prst="rect">
            <a:avLst/>
          </a:prstGeom>
        </p:spPr>
      </p:pic>
    </p:spTree>
    <p:extLst>
      <p:ext uri="{BB962C8B-B14F-4D97-AF65-F5344CB8AC3E}">
        <p14:creationId xmlns:p14="http://schemas.microsoft.com/office/powerpoint/2010/main" val="1738678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BC272-561F-0147-8F90-8889F6A96A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159"/>
            <a:ext cx="12192000" cy="6835682"/>
          </a:xfrm>
          <a:prstGeom prst="rect">
            <a:avLst/>
          </a:prstGeom>
        </p:spPr>
      </p:pic>
    </p:spTree>
    <p:extLst>
      <p:ext uri="{BB962C8B-B14F-4D97-AF65-F5344CB8AC3E}">
        <p14:creationId xmlns:p14="http://schemas.microsoft.com/office/powerpoint/2010/main" val="337305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F76E16-E66D-BB4C-B274-E3533DC5E066}"/>
              </a:ext>
            </a:extLst>
          </p:cNvPr>
          <p:cNvSpPr>
            <a:spLocks noGrp="1"/>
          </p:cNvSpPr>
          <p:nvPr>
            <p:ph type="title"/>
          </p:nvPr>
        </p:nvSpPr>
        <p:spPr>
          <a:xfrm>
            <a:off x="739588" y="2633195"/>
            <a:ext cx="10515600" cy="1325563"/>
          </a:xfrm>
        </p:spPr>
        <p:txBody>
          <a:bodyPr/>
          <a:lstStyle/>
          <a:p>
            <a:pPr algn="ctr"/>
            <a:r>
              <a:rPr lang="en-US" b="1" dirty="0"/>
              <a:t>So, it seems like Machine Learning is pretty successful…how does it work then?</a:t>
            </a:r>
          </a:p>
        </p:txBody>
      </p:sp>
    </p:spTree>
    <p:extLst>
      <p:ext uri="{BB962C8B-B14F-4D97-AF65-F5344CB8AC3E}">
        <p14:creationId xmlns:p14="http://schemas.microsoft.com/office/powerpoint/2010/main" val="1560307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993E32-482E-DA46-AC0B-A58D1A884C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0990"/>
            <a:ext cx="12192000" cy="6836019"/>
          </a:xfrm>
          <a:prstGeom prst="rect">
            <a:avLst/>
          </a:prstGeom>
        </p:spPr>
      </p:pic>
    </p:spTree>
    <p:extLst>
      <p:ext uri="{BB962C8B-B14F-4D97-AF65-F5344CB8AC3E}">
        <p14:creationId xmlns:p14="http://schemas.microsoft.com/office/powerpoint/2010/main" val="594067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F8859-FBD0-8343-91D5-6E2E417E46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223"/>
            <a:ext cx="12192000" cy="6841554"/>
          </a:xfrm>
          <a:prstGeom prst="rect">
            <a:avLst/>
          </a:prstGeom>
        </p:spPr>
      </p:pic>
    </p:spTree>
    <p:extLst>
      <p:ext uri="{BB962C8B-B14F-4D97-AF65-F5344CB8AC3E}">
        <p14:creationId xmlns:p14="http://schemas.microsoft.com/office/powerpoint/2010/main" val="476652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98CE2-B22A-164B-8F95-2563A3C9D2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5734"/>
            <a:ext cx="12192000" cy="6806532"/>
          </a:xfrm>
          <a:prstGeom prst="rect">
            <a:avLst/>
          </a:prstGeom>
        </p:spPr>
      </p:pic>
    </p:spTree>
    <p:extLst>
      <p:ext uri="{BB962C8B-B14F-4D97-AF65-F5344CB8AC3E}">
        <p14:creationId xmlns:p14="http://schemas.microsoft.com/office/powerpoint/2010/main" val="220311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F7847-9CD9-C54F-9FB2-A21FC1F02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8535"/>
            <a:ext cx="12192000" cy="6800930"/>
          </a:xfrm>
          <a:prstGeom prst="rect">
            <a:avLst/>
          </a:prstGeom>
        </p:spPr>
      </p:pic>
      <p:sp>
        <p:nvSpPr>
          <p:cNvPr id="4" name="TextBox 3">
            <a:extLst>
              <a:ext uri="{FF2B5EF4-FFF2-40B4-BE49-F238E27FC236}">
                <a16:creationId xmlns:a16="http://schemas.microsoft.com/office/drawing/2014/main" id="{0519148C-5E86-CA4F-A6B1-DBAF63BCBF7F}"/>
              </a:ext>
            </a:extLst>
          </p:cNvPr>
          <p:cNvSpPr txBox="1"/>
          <p:nvPr/>
        </p:nvSpPr>
        <p:spPr>
          <a:xfrm>
            <a:off x="3747247" y="2187387"/>
            <a:ext cx="6589059" cy="1015663"/>
          </a:xfrm>
          <a:prstGeom prst="rect">
            <a:avLst/>
          </a:prstGeom>
          <a:noFill/>
        </p:spPr>
        <p:txBody>
          <a:bodyPr wrap="square" rtlCol="0">
            <a:spAutoFit/>
          </a:bodyPr>
          <a:lstStyle/>
          <a:p>
            <a:r>
              <a:rPr lang="en-US" sz="3000" b="1" dirty="0"/>
              <a:t>How many unique rules exists that use only one of our 4 x-values?</a:t>
            </a:r>
          </a:p>
        </p:txBody>
      </p:sp>
      <p:sp>
        <p:nvSpPr>
          <p:cNvPr id="5" name="TextBox 4">
            <a:extLst>
              <a:ext uri="{FF2B5EF4-FFF2-40B4-BE49-F238E27FC236}">
                <a16:creationId xmlns:a16="http://schemas.microsoft.com/office/drawing/2014/main" id="{68063F8E-8EA9-434C-8C43-C4B1F5DFDB5A}"/>
              </a:ext>
            </a:extLst>
          </p:cNvPr>
          <p:cNvSpPr txBox="1"/>
          <p:nvPr/>
        </p:nvSpPr>
        <p:spPr>
          <a:xfrm>
            <a:off x="4168589" y="3429000"/>
            <a:ext cx="1927411" cy="1015663"/>
          </a:xfrm>
          <a:prstGeom prst="rect">
            <a:avLst/>
          </a:prstGeom>
          <a:noFill/>
        </p:spPr>
        <p:txBody>
          <a:bodyPr wrap="square" rtlCol="0">
            <a:spAutoFit/>
          </a:bodyPr>
          <a:lstStyle/>
          <a:p>
            <a:pPr marL="514350" indent="-514350">
              <a:buAutoNum type="alphaLcParenR"/>
            </a:pPr>
            <a:r>
              <a:rPr lang="en-US" sz="3000" b="1" dirty="0"/>
              <a:t>4</a:t>
            </a:r>
          </a:p>
          <a:p>
            <a:pPr marL="514350" indent="-514350">
              <a:buAutoNum type="alphaLcParenR"/>
            </a:pPr>
            <a:r>
              <a:rPr lang="en-US" sz="3000" b="1" dirty="0"/>
              <a:t>8</a:t>
            </a:r>
          </a:p>
        </p:txBody>
      </p:sp>
      <p:sp>
        <p:nvSpPr>
          <p:cNvPr id="6" name="Rectangle 5">
            <a:extLst>
              <a:ext uri="{FF2B5EF4-FFF2-40B4-BE49-F238E27FC236}">
                <a16:creationId xmlns:a16="http://schemas.microsoft.com/office/drawing/2014/main" id="{F338D5DC-2C18-C04D-A318-B765967D49EC}"/>
              </a:ext>
            </a:extLst>
          </p:cNvPr>
          <p:cNvSpPr/>
          <p:nvPr/>
        </p:nvSpPr>
        <p:spPr>
          <a:xfrm>
            <a:off x="6589059" y="3428999"/>
            <a:ext cx="1622612" cy="1015663"/>
          </a:xfrm>
          <a:prstGeom prst="rect">
            <a:avLst/>
          </a:prstGeom>
        </p:spPr>
        <p:txBody>
          <a:bodyPr wrap="square">
            <a:spAutoFit/>
          </a:bodyPr>
          <a:lstStyle/>
          <a:p>
            <a:r>
              <a:rPr lang="en-US" sz="3000" b="1" dirty="0"/>
              <a:t>c) 16</a:t>
            </a:r>
          </a:p>
          <a:p>
            <a:r>
              <a:rPr lang="en-US" sz="3000" b="1" dirty="0"/>
              <a:t>d) 32</a:t>
            </a:r>
          </a:p>
        </p:txBody>
      </p:sp>
    </p:spTree>
    <p:extLst>
      <p:ext uri="{BB962C8B-B14F-4D97-AF65-F5344CB8AC3E}">
        <p14:creationId xmlns:p14="http://schemas.microsoft.com/office/powerpoint/2010/main" val="266078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F128BD-B197-D24C-A078-D7BB07687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881"/>
            <a:ext cx="12192000" cy="6822238"/>
          </a:xfrm>
          <a:prstGeom prst="rect">
            <a:avLst/>
          </a:prstGeom>
        </p:spPr>
      </p:pic>
    </p:spTree>
    <p:extLst>
      <p:ext uri="{BB962C8B-B14F-4D97-AF65-F5344CB8AC3E}">
        <p14:creationId xmlns:p14="http://schemas.microsoft.com/office/powerpoint/2010/main" val="215758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1E0091-A894-EC4D-9161-D148C45D8E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223"/>
            <a:ext cx="12192000" cy="6841554"/>
          </a:xfrm>
          <a:prstGeom prst="rect">
            <a:avLst/>
          </a:prstGeom>
        </p:spPr>
      </p:pic>
    </p:spTree>
    <p:extLst>
      <p:ext uri="{BB962C8B-B14F-4D97-AF65-F5344CB8AC3E}">
        <p14:creationId xmlns:p14="http://schemas.microsoft.com/office/powerpoint/2010/main" val="2402100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8C5289-C4D0-1D49-BA15-4CCA1E9978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9378"/>
            <a:ext cx="12192000" cy="6799244"/>
          </a:xfrm>
          <a:prstGeom prst="rect">
            <a:avLst/>
          </a:prstGeom>
        </p:spPr>
      </p:pic>
      <p:sp>
        <p:nvSpPr>
          <p:cNvPr id="4" name="TextBox 3">
            <a:extLst>
              <a:ext uri="{FF2B5EF4-FFF2-40B4-BE49-F238E27FC236}">
                <a16:creationId xmlns:a16="http://schemas.microsoft.com/office/drawing/2014/main" id="{38C306FA-7656-6A46-AA72-FCA46EED6719}"/>
              </a:ext>
            </a:extLst>
          </p:cNvPr>
          <p:cNvSpPr txBox="1"/>
          <p:nvPr/>
        </p:nvSpPr>
        <p:spPr>
          <a:xfrm>
            <a:off x="3971365" y="4766519"/>
            <a:ext cx="8498541" cy="2062103"/>
          </a:xfrm>
          <a:prstGeom prst="rect">
            <a:avLst/>
          </a:prstGeom>
          <a:noFill/>
        </p:spPr>
        <p:txBody>
          <a:bodyPr wrap="square" rtlCol="0">
            <a:spAutoFit/>
          </a:bodyPr>
          <a:lstStyle/>
          <a:p>
            <a:r>
              <a:rPr lang="en-US" sz="3200" dirty="0"/>
              <a:t>We learned last time that learning is really about generalizing. Do we have any reason to believe that a rule like g1 would generalize better than a rule like g4?</a:t>
            </a:r>
          </a:p>
        </p:txBody>
      </p:sp>
    </p:spTree>
    <p:extLst>
      <p:ext uri="{BB962C8B-B14F-4D97-AF65-F5344CB8AC3E}">
        <p14:creationId xmlns:p14="http://schemas.microsoft.com/office/powerpoint/2010/main" val="60729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ADB6C-39DA-9047-9F3C-2FE2DD3D3C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532"/>
            <a:ext cx="12192000" cy="6826935"/>
          </a:xfrm>
          <a:prstGeom prst="rect">
            <a:avLst/>
          </a:prstGeom>
        </p:spPr>
      </p:pic>
      <p:sp>
        <p:nvSpPr>
          <p:cNvPr id="4" name="TextBox 3">
            <a:extLst>
              <a:ext uri="{FF2B5EF4-FFF2-40B4-BE49-F238E27FC236}">
                <a16:creationId xmlns:a16="http://schemas.microsoft.com/office/drawing/2014/main" id="{A5A6B27D-F21A-8A4D-9F48-4E6803DF42FC}"/>
              </a:ext>
            </a:extLst>
          </p:cNvPr>
          <p:cNvSpPr txBox="1"/>
          <p:nvPr/>
        </p:nvSpPr>
        <p:spPr>
          <a:xfrm>
            <a:off x="98612" y="51392"/>
            <a:ext cx="9744635" cy="584775"/>
          </a:xfrm>
          <a:prstGeom prst="rect">
            <a:avLst/>
          </a:prstGeom>
          <a:noFill/>
        </p:spPr>
        <p:txBody>
          <a:bodyPr wrap="square" rtlCol="0">
            <a:spAutoFit/>
          </a:bodyPr>
          <a:lstStyle/>
          <a:p>
            <a:r>
              <a:rPr lang="en-US" sz="3200" b="1" dirty="0"/>
              <a:t>Let’s assume that our examples are randomly sampled. </a:t>
            </a:r>
          </a:p>
        </p:txBody>
      </p:sp>
    </p:spTree>
    <p:extLst>
      <p:ext uri="{BB962C8B-B14F-4D97-AF65-F5344CB8AC3E}">
        <p14:creationId xmlns:p14="http://schemas.microsoft.com/office/powerpoint/2010/main" val="1110362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CC2AEE-379F-514F-AE8C-852D3F3783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52"/>
            <a:ext cx="12192000" cy="6817895"/>
          </a:xfrm>
          <a:prstGeom prst="rect">
            <a:avLst/>
          </a:prstGeom>
        </p:spPr>
      </p:pic>
      <p:sp>
        <p:nvSpPr>
          <p:cNvPr id="4" name="TextBox 3">
            <a:extLst>
              <a:ext uri="{FF2B5EF4-FFF2-40B4-BE49-F238E27FC236}">
                <a16:creationId xmlns:a16="http://schemas.microsoft.com/office/drawing/2014/main" id="{A3C032C6-56DA-6B4E-9665-AAA709A8E4C2}"/>
              </a:ext>
            </a:extLst>
          </p:cNvPr>
          <p:cNvSpPr txBox="1"/>
          <p:nvPr/>
        </p:nvSpPr>
        <p:spPr>
          <a:xfrm>
            <a:off x="1" y="1189910"/>
            <a:ext cx="5208493" cy="1569660"/>
          </a:xfrm>
          <a:prstGeom prst="rect">
            <a:avLst/>
          </a:prstGeom>
          <a:noFill/>
        </p:spPr>
        <p:txBody>
          <a:bodyPr wrap="square" rtlCol="0">
            <a:spAutoFit/>
          </a:bodyPr>
          <a:lstStyle/>
          <a:p>
            <a:r>
              <a:rPr lang="en-US" sz="3200" b="1" dirty="0"/>
              <a:t>Further, let’s say that all 16 of our examples have these labels.</a:t>
            </a:r>
          </a:p>
        </p:txBody>
      </p:sp>
    </p:spTree>
    <p:extLst>
      <p:ext uri="{BB962C8B-B14F-4D97-AF65-F5344CB8AC3E}">
        <p14:creationId xmlns:p14="http://schemas.microsoft.com/office/powerpoint/2010/main" val="2702842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052C65-6761-144D-B7DA-D519058B8C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382"/>
            <a:ext cx="12192000" cy="6839236"/>
          </a:xfrm>
          <a:prstGeom prst="rect">
            <a:avLst/>
          </a:prstGeom>
        </p:spPr>
      </p:pic>
      <p:sp>
        <p:nvSpPr>
          <p:cNvPr id="5" name="TextBox 4">
            <a:extLst>
              <a:ext uri="{FF2B5EF4-FFF2-40B4-BE49-F238E27FC236}">
                <a16:creationId xmlns:a16="http://schemas.microsoft.com/office/drawing/2014/main" id="{455C8E69-D86C-BC44-A1F1-D363CC0F3572}"/>
              </a:ext>
            </a:extLst>
          </p:cNvPr>
          <p:cNvSpPr txBox="1"/>
          <p:nvPr/>
        </p:nvSpPr>
        <p:spPr>
          <a:xfrm>
            <a:off x="188261" y="9382"/>
            <a:ext cx="11761692" cy="954107"/>
          </a:xfrm>
          <a:prstGeom prst="rect">
            <a:avLst/>
          </a:prstGeom>
          <a:noFill/>
        </p:spPr>
        <p:txBody>
          <a:bodyPr wrap="square" rtlCol="0">
            <a:spAutoFit/>
          </a:bodyPr>
          <a:lstStyle/>
          <a:p>
            <a:r>
              <a:rPr lang="en-US" sz="2800" b="1" dirty="0"/>
              <a:t>If our training set is sampled randomly, approximately what is the probability of this of selecting exactly the 5 examples where our rule is correct?</a:t>
            </a:r>
          </a:p>
        </p:txBody>
      </p:sp>
      <p:sp>
        <p:nvSpPr>
          <p:cNvPr id="6" name="TextBox 5">
            <a:extLst>
              <a:ext uri="{FF2B5EF4-FFF2-40B4-BE49-F238E27FC236}">
                <a16:creationId xmlns:a16="http://schemas.microsoft.com/office/drawing/2014/main" id="{7B26558B-367C-7242-B4C8-67A553E51055}"/>
              </a:ext>
            </a:extLst>
          </p:cNvPr>
          <p:cNvSpPr txBox="1"/>
          <p:nvPr/>
        </p:nvSpPr>
        <p:spPr>
          <a:xfrm>
            <a:off x="340661" y="5988841"/>
            <a:ext cx="11761692" cy="523220"/>
          </a:xfrm>
          <a:prstGeom prst="rect">
            <a:avLst/>
          </a:prstGeom>
          <a:noFill/>
        </p:spPr>
        <p:txBody>
          <a:bodyPr wrap="square" rtlCol="0">
            <a:spAutoFit/>
          </a:bodyPr>
          <a:lstStyle/>
          <a:p>
            <a:r>
              <a:rPr lang="en-US" sz="2800" b="1" dirty="0"/>
              <a:t>a) 5/16                     b) 2/1000                    c) 2/10,000                     d) 5/10,000 </a:t>
            </a:r>
          </a:p>
        </p:txBody>
      </p:sp>
    </p:spTree>
    <p:extLst>
      <p:ext uri="{BB962C8B-B14F-4D97-AF65-F5344CB8AC3E}">
        <p14:creationId xmlns:p14="http://schemas.microsoft.com/office/powerpoint/2010/main" val="1007857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2A7BD-A75A-544F-8010-0E3130CDD6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532"/>
            <a:ext cx="12192000" cy="6826935"/>
          </a:xfrm>
          <a:prstGeom prst="rect">
            <a:avLst/>
          </a:prstGeom>
        </p:spPr>
      </p:pic>
      <p:sp>
        <p:nvSpPr>
          <p:cNvPr id="4" name="TextBox 3">
            <a:extLst>
              <a:ext uri="{FF2B5EF4-FFF2-40B4-BE49-F238E27FC236}">
                <a16:creationId xmlns:a16="http://schemas.microsoft.com/office/drawing/2014/main" id="{950589A0-7315-7340-B053-FA81D7DD81DD}"/>
              </a:ext>
            </a:extLst>
          </p:cNvPr>
          <p:cNvSpPr txBox="1"/>
          <p:nvPr/>
        </p:nvSpPr>
        <p:spPr>
          <a:xfrm>
            <a:off x="977154" y="203792"/>
            <a:ext cx="11062446" cy="584775"/>
          </a:xfrm>
          <a:prstGeom prst="rect">
            <a:avLst/>
          </a:prstGeom>
          <a:noFill/>
        </p:spPr>
        <p:txBody>
          <a:bodyPr wrap="square" rtlCol="0">
            <a:spAutoFit/>
          </a:bodyPr>
          <a:lstStyle/>
          <a:p>
            <a:r>
              <a:rPr lang="en-US" sz="3200" b="1" dirty="0"/>
              <a:t>So what is the probability of this (bad outcome) happening?</a:t>
            </a:r>
          </a:p>
        </p:txBody>
      </p:sp>
      <p:sp>
        <p:nvSpPr>
          <p:cNvPr id="6" name="TextBox 5">
            <a:extLst>
              <a:ext uri="{FF2B5EF4-FFF2-40B4-BE49-F238E27FC236}">
                <a16:creationId xmlns:a16="http://schemas.microsoft.com/office/drawing/2014/main" id="{BEE5BA3A-384E-D44F-80D6-69B025705F81}"/>
              </a:ext>
            </a:extLst>
          </p:cNvPr>
          <p:cNvSpPr txBox="1"/>
          <p:nvPr/>
        </p:nvSpPr>
        <p:spPr>
          <a:xfrm>
            <a:off x="806825" y="5959133"/>
            <a:ext cx="11062446" cy="584775"/>
          </a:xfrm>
          <a:prstGeom prst="rect">
            <a:avLst/>
          </a:prstGeom>
          <a:noFill/>
        </p:spPr>
        <p:txBody>
          <a:bodyPr wrap="square" rtlCol="0">
            <a:spAutoFit/>
          </a:bodyPr>
          <a:lstStyle/>
          <a:p>
            <a:r>
              <a:rPr lang="en-US" sz="3200" b="1" dirty="0"/>
              <a:t>We’ll it depends…</a:t>
            </a:r>
          </a:p>
        </p:txBody>
      </p:sp>
    </p:spTree>
    <p:extLst>
      <p:ext uri="{BB962C8B-B14F-4D97-AF65-F5344CB8AC3E}">
        <p14:creationId xmlns:p14="http://schemas.microsoft.com/office/powerpoint/2010/main" val="3985362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D68DF4-2957-F44B-B475-E8A198162D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817"/>
            <a:ext cx="12192000" cy="6848366"/>
          </a:xfrm>
          <a:prstGeom prst="rect">
            <a:avLst/>
          </a:prstGeom>
        </p:spPr>
      </p:pic>
      <p:sp>
        <p:nvSpPr>
          <p:cNvPr id="4" name="TextBox 3">
            <a:extLst>
              <a:ext uri="{FF2B5EF4-FFF2-40B4-BE49-F238E27FC236}">
                <a16:creationId xmlns:a16="http://schemas.microsoft.com/office/drawing/2014/main" id="{F23852AA-4A5B-9242-87A0-D43DFB05017F}"/>
              </a:ext>
            </a:extLst>
          </p:cNvPr>
          <p:cNvSpPr txBox="1"/>
          <p:nvPr/>
        </p:nvSpPr>
        <p:spPr>
          <a:xfrm>
            <a:off x="7996520" y="4829581"/>
            <a:ext cx="4025151" cy="1569660"/>
          </a:xfrm>
          <a:prstGeom prst="rect">
            <a:avLst/>
          </a:prstGeom>
          <a:noFill/>
        </p:spPr>
        <p:txBody>
          <a:bodyPr wrap="square" rtlCol="0">
            <a:spAutoFit/>
          </a:bodyPr>
          <a:lstStyle/>
          <a:p>
            <a:r>
              <a:rPr lang="en-US" sz="3200" b="1" dirty="0"/>
              <a:t>Remember that we first chose our rules from 8 possible rules!</a:t>
            </a:r>
          </a:p>
        </p:txBody>
      </p:sp>
    </p:spTree>
    <p:extLst>
      <p:ext uri="{BB962C8B-B14F-4D97-AF65-F5344CB8AC3E}">
        <p14:creationId xmlns:p14="http://schemas.microsoft.com/office/powerpoint/2010/main" val="3830330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DB6A3-D84A-2A49-9E10-E994C1A125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0545"/>
            <a:ext cx="12192000" cy="6836910"/>
          </a:xfrm>
          <a:prstGeom prst="rect">
            <a:avLst/>
          </a:prstGeom>
        </p:spPr>
      </p:pic>
    </p:spTree>
    <p:extLst>
      <p:ext uri="{BB962C8B-B14F-4D97-AF65-F5344CB8AC3E}">
        <p14:creationId xmlns:p14="http://schemas.microsoft.com/office/powerpoint/2010/main" val="1501483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6208A-DF5F-BF47-AEBB-C69E1F7BC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9828"/>
            <a:ext cx="12192000" cy="6838344"/>
          </a:xfrm>
          <a:prstGeom prst="rect">
            <a:avLst/>
          </a:prstGeom>
        </p:spPr>
      </p:pic>
    </p:spTree>
    <p:extLst>
      <p:ext uri="{BB962C8B-B14F-4D97-AF65-F5344CB8AC3E}">
        <p14:creationId xmlns:p14="http://schemas.microsoft.com/office/powerpoint/2010/main" val="3572280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5D120-3704-8B46-AC52-7F18E8F541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2090"/>
            <a:ext cx="12192000" cy="6813819"/>
          </a:xfrm>
          <a:prstGeom prst="rect">
            <a:avLst/>
          </a:prstGeom>
        </p:spPr>
      </p:pic>
      <p:sp>
        <p:nvSpPr>
          <p:cNvPr id="4" name="TextBox 3">
            <a:extLst>
              <a:ext uri="{FF2B5EF4-FFF2-40B4-BE49-F238E27FC236}">
                <a16:creationId xmlns:a16="http://schemas.microsoft.com/office/drawing/2014/main" id="{F79ABE47-DD1A-EA41-8EB3-44282330B16D}"/>
              </a:ext>
            </a:extLst>
          </p:cNvPr>
          <p:cNvSpPr txBox="1"/>
          <p:nvPr/>
        </p:nvSpPr>
        <p:spPr>
          <a:xfrm>
            <a:off x="4406154" y="252438"/>
            <a:ext cx="7947211" cy="584775"/>
          </a:xfrm>
          <a:prstGeom prst="rect">
            <a:avLst/>
          </a:prstGeom>
          <a:noFill/>
        </p:spPr>
        <p:txBody>
          <a:bodyPr wrap="square" rtlCol="0">
            <a:spAutoFit/>
          </a:bodyPr>
          <a:lstStyle/>
          <a:p>
            <a:r>
              <a:rPr lang="en-US" sz="3200" b="1" dirty="0"/>
              <a:t>Does this change at all for a rule like g</a:t>
            </a:r>
            <a:r>
              <a:rPr lang="en-US" sz="3200" b="1" baseline="-25000" dirty="0"/>
              <a:t>4</a:t>
            </a:r>
            <a:r>
              <a:rPr lang="en-US" sz="3200" b="1" dirty="0"/>
              <a:t>?</a:t>
            </a:r>
          </a:p>
        </p:txBody>
      </p:sp>
      <p:sp>
        <p:nvSpPr>
          <p:cNvPr id="5" name="TextBox 4">
            <a:extLst>
              <a:ext uri="{FF2B5EF4-FFF2-40B4-BE49-F238E27FC236}">
                <a16:creationId xmlns:a16="http://schemas.microsoft.com/office/drawing/2014/main" id="{2548F262-FD4C-0A4C-9D0D-F47917989E6D}"/>
              </a:ext>
            </a:extLst>
          </p:cNvPr>
          <p:cNvSpPr txBox="1"/>
          <p:nvPr/>
        </p:nvSpPr>
        <p:spPr>
          <a:xfrm>
            <a:off x="5293660" y="795124"/>
            <a:ext cx="7947211" cy="584775"/>
          </a:xfrm>
          <a:prstGeom prst="rect">
            <a:avLst/>
          </a:prstGeom>
          <a:noFill/>
        </p:spPr>
        <p:txBody>
          <a:bodyPr wrap="square" rtlCol="0">
            <a:spAutoFit/>
          </a:bodyPr>
          <a:lstStyle/>
          <a:p>
            <a:r>
              <a:rPr lang="en-US" sz="3200" b="1" dirty="0"/>
              <a:t>How many rules like g</a:t>
            </a:r>
            <a:r>
              <a:rPr lang="en-US" sz="3200" b="1" baseline="-25000" dirty="0"/>
              <a:t>4 </a:t>
            </a:r>
            <a:r>
              <a:rPr lang="en-US" sz="3200" b="1" dirty="0"/>
              <a:t>exist?</a:t>
            </a:r>
          </a:p>
        </p:txBody>
      </p:sp>
      <p:sp>
        <p:nvSpPr>
          <p:cNvPr id="6" name="TextBox 5">
            <a:extLst>
              <a:ext uri="{FF2B5EF4-FFF2-40B4-BE49-F238E27FC236}">
                <a16:creationId xmlns:a16="http://schemas.microsoft.com/office/drawing/2014/main" id="{DBB225A9-4D8E-8C4E-AE5A-F93F87B9FB04}"/>
              </a:ext>
            </a:extLst>
          </p:cNvPr>
          <p:cNvSpPr txBox="1"/>
          <p:nvPr/>
        </p:nvSpPr>
        <p:spPr>
          <a:xfrm>
            <a:off x="4827495" y="1370269"/>
            <a:ext cx="6028763" cy="338554"/>
          </a:xfrm>
          <a:prstGeom prst="rect">
            <a:avLst/>
          </a:prstGeom>
          <a:noFill/>
        </p:spPr>
        <p:txBody>
          <a:bodyPr wrap="square" rtlCol="0">
            <a:spAutoFit/>
          </a:bodyPr>
          <a:lstStyle/>
          <a:p>
            <a:r>
              <a:rPr lang="en-US" sz="1600" b="1" dirty="0">
                <a:solidFill>
                  <a:schemeClr val="bg1">
                    <a:lumMod val="50000"/>
                  </a:schemeClr>
                </a:solidFill>
              </a:rPr>
              <a:t>(assuming that this class of rules can fit any truth table combination) </a:t>
            </a:r>
          </a:p>
        </p:txBody>
      </p:sp>
      <p:sp>
        <p:nvSpPr>
          <p:cNvPr id="7" name="TextBox 6">
            <a:extLst>
              <a:ext uri="{FF2B5EF4-FFF2-40B4-BE49-F238E27FC236}">
                <a16:creationId xmlns:a16="http://schemas.microsoft.com/office/drawing/2014/main" id="{DBED85DF-6D5C-FE4B-BE68-5329AE35A369}"/>
              </a:ext>
            </a:extLst>
          </p:cNvPr>
          <p:cNvSpPr txBox="1"/>
          <p:nvPr/>
        </p:nvSpPr>
        <p:spPr>
          <a:xfrm>
            <a:off x="4329955" y="5666111"/>
            <a:ext cx="6373904" cy="523220"/>
          </a:xfrm>
          <a:prstGeom prst="rect">
            <a:avLst/>
          </a:prstGeom>
          <a:noFill/>
        </p:spPr>
        <p:txBody>
          <a:bodyPr wrap="square" rtlCol="0">
            <a:spAutoFit/>
          </a:bodyPr>
          <a:lstStyle/>
          <a:p>
            <a:r>
              <a:rPr lang="en-US" sz="2800" b="1" dirty="0"/>
              <a:t>a) 16        b) 2048     c) 64,536      d) infinite </a:t>
            </a:r>
          </a:p>
        </p:txBody>
      </p:sp>
    </p:spTree>
    <p:extLst>
      <p:ext uri="{BB962C8B-B14F-4D97-AF65-F5344CB8AC3E}">
        <p14:creationId xmlns:p14="http://schemas.microsoft.com/office/powerpoint/2010/main" val="1377240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3412B9-F09A-FB40-BCAE-E0E09587DC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8317"/>
            <a:ext cx="12192000" cy="6821365"/>
          </a:xfrm>
          <a:prstGeom prst="rect">
            <a:avLst/>
          </a:prstGeom>
        </p:spPr>
      </p:pic>
    </p:spTree>
    <p:extLst>
      <p:ext uri="{BB962C8B-B14F-4D97-AF65-F5344CB8AC3E}">
        <p14:creationId xmlns:p14="http://schemas.microsoft.com/office/powerpoint/2010/main" val="2185591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C61B39-B547-0A4C-A7BF-FEEB7C47E0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364"/>
            <a:ext cx="12192000" cy="6829271"/>
          </a:xfrm>
          <a:prstGeom prst="rect">
            <a:avLst/>
          </a:prstGeom>
        </p:spPr>
      </p:pic>
    </p:spTree>
    <p:extLst>
      <p:ext uri="{BB962C8B-B14F-4D97-AF65-F5344CB8AC3E}">
        <p14:creationId xmlns:p14="http://schemas.microsoft.com/office/powerpoint/2010/main" val="478753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499869-08C3-2B43-862E-0114DE5913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532"/>
            <a:ext cx="12192000" cy="6826935"/>
          </a:xfrm>
          <a:prstGeom prst="rect">
            <a:avLst/>
          </a:prstGeom>
        </p:spPr>
      </p:pic>
      <p:sp>
        <p:nvSpPr>
          <p:cNvPr id="3" name="TextBox 2">
            <a:extLst>
              <a:ext uri="{FF2B5EF4-FFF2-40B4-BE49-F238E27FC236}">
                <a16:creationId xmlns:a16="http://schemas.microsoft.com/office/drawing/2014/main" id="{F17CAFB7-F2F9-FB4D-A4D5-112F667B830E}"/>
              </a:ext>
            </a:extLst>
          </p:cNvPr>
          <p:cNvSpPr txBox="1"/>
          <p:nvPr/>
        </p:nvSpPr>
        <p:spPr>
          <a:xfrm>
            <a:off x="977154" y="203792"/>
            <a:ext cx="11062446" cy="584775"/>
          </a:xfrm>
          <a:prstGeom prst="rect">
            <a:avLst/>
          </a:prstGeom>
          <a:noFill/>
        </p:spPr>
        <p:txBody>
          <a:bodyPr wrap="square" rtlCol="0">
            <a:spAutoFit/>
          </a:bodyPr>
          <a:lstStyle/>
          <a:p>
            <a:r>
              <a:rPr lang="en-US" sz="3200" b="1" dirty="0"/>
              <a:t>So what is the probability of this (bad outcome) happening?</a:t>
            </a:r>
          </a:p>
        </p:txBody>
      </p:sp>
      <p:sp>
        <p:nvSpPr>
          <p:cNvPr id="4" name="TextBox 3">
            <a:extLst>
              <a:ext uri="{FF2B5EF4-FFF2-40B4-BE49-F238E27FC236}">
                <a16:creationId xmlns:a16="http://schemas.microsoft.com/office/drawing/2014/main" id="{0F25514D-4882-554B-A3FB-E099E8C1A1FD}"/>
              </a:ext>
            </a:extLst>
          </p:cNvPr>
          <p:cNvSpPr txBox="1"/>
          <p:nvPr/>
        </p:nvSpPr>
        <p:spPr>
          <a:xfrm>
            <a:off x="878542" y="6021886"/>
            <a:ext cx="6400799" cy="584775"/>
          </a:xfrm>
          <a:prstGeom prst="rect">
            <a:avLst/>
          </a:prstGeom>
          <a:noFill/>
        </p:spPr>
        <p:txBody>
          <a:bodyPr wrap="square" rtlCol="0">
            <a:spAutoFit/>
          </a:bodyPr>
          <a:lstStyle/>
          <a:p>
            <a:r>
              <a:rPr lang="en-US" sz="3200" b="1" dirty="0"/>
              <a:t>…if we test 65,536 separate rules?</a:t>
            </a:r>
          </a:p>
        </p:txBody>
      </p:sp>
    </p:spTree>
    <p:extLst>
      <p:ext uri="{BB962C8B-B14F-4D97-AF65-F5344CB8AC3E}">
        <p14:creationId xmlns:p14="http://schemas.microsoft.com/office/powerpoint/2010/main" val="1963879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F852F-0751-5B4D-A039-DF87FE56A3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5734"/>
            <a:ext cx="12192000" cy="6806532"/>
          </a:xfrm>
          <a:prstGeom prst="rect">
            <a:avLst/>
          </a:prstGeom>
        </p:spPr>
      </p:pic>
      <p:sp>
        <p:nvSpPr>
          <p:cNvPr id="6" name="Rectangle 5">
            <a:extLst>
              <a:ext uri="{FF2B5EF4-FFF2-40B4-BE49-F238E27FC236}">
                <a16:creationId xmlns:a16="http://schemas.microsoft.com/office/drawing/2014/main" id="{A961727D-2868-9845-9375-9E282FB4D4D4}"/>
              </a:ext>
            </a:extLst>
          </p:cNvPr>
          <p:cNvSpPr/>
          <p:nvPr/>
        </p:nvSpPr>
        <p:spPr>
          <a:xfrm>
            <a:off x="8686800" y="4186518"/>
            <a:ext cx="304800" cy="358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ACDBCD-A511-6648-B74C-7499C15E82CC}"/>
              </a:ext>
            </a:extLst>
          </p:cNvPr>
          <p:cNvSpPr txBox="1"/>
          <p:nvPr/>
        </p:nvSpPr>
        <p:spPr>
          <a:xfrm>
            <a:off x="8686800" y="4141693"/>
            <a:ext cx="1004047" cy="461665"/>
          </a:xfrm>
          <a:prstGeom prst="rect">
            <a:avLst/>
          </a:prstGeom>
          <a:noFill/>
        </p:spPr>
        <p:txBody>
          <a:bodyPr wrap="square" rtlCol="0">
            <a:spAutoFit/>
          </a:bodyPr>
          <a:lstStyle/>
          <a:p>
            <a:r>
              <a:rPr lang="en-US" sz="2400" dirty="0"/>
              <a:t>~</a:t>
            </a:r>
          </a:p>
        </p:txBody>
      </p:sp>
    </p:spTree>
    <p:extLst>
      <p:ext uri="{BB962C8B-B14F-4D97-AF65-F5344CB8AC3E}">
        <p14:creationId xmlns:p14="http://schemas.microsoft.com/office/powerpoint/2010/main" val="62992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59DA3-F8F4-F248-85C1-825A2D8C5A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84" y="0"/>
            <a:ext cx="12157031" cy="6858000"/>
          </a:xfrm>
          <a:prstGeom prst="rect">
            <a:avLst/>
          </a:prstGeom>
        </p:spPr>
      </p:pic>
    </p:spTree>
    <p:extLst>
      <p:ext uri="{BB962C8B-B14F-4D97-AF65-F5344CB8AC3E}">
        <p14:creationId xmlns:p14="http://schemas.microsoft.com/office/powerpoint/2010/main" val="1051016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B2982-1174-A24A-9577-48B72C24C5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2519"/>
            <a:ext cx="12192000" cy="6812962"/>
          </a:xfrm>
          <a:prstGeom prst="rect">
            <a:avLst/>
          </a:prstGeom>
        </p:spPr>
      </p:pic>
    </p:spTree>
    <p:extLst>
      <p:ext uri="{BB962C8B-B14F-4D97-AF65-F5344CB8AC3E}">
        <p14:creationId xmlns:p14="http://schemas.microsoft.com/office/powerpoint/2010/main" val="782578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9768DE-4B3C-024E-B0EB-5DCAAC13BC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20"/>
            <a:ext cx="12192000" cy="6851160"/>
          </a:xfrm>
          <a:prstGeom prst="rect">
            <a:avLst/>
          </a:prstGeom>
        </p:spPr>
      </p:pic>
    </p:spTree>
    <p:extLst>
      <p:ext uri="{BB962C8B-B14F-4D97-AF65-F5344CB8AC3E}">
        <p14:creationId xmlns:p14="http://schemas.microsoft.com/office/powerpoint/2010/main" val="916070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34509-05C5-B248-95E8-DBC14C01FA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4" y="0"/>
            <a:ext cx="12154711" cy="6858000"/>
          </a:xfrm>
          <a:prstGeom prst="rect">
            <a:avLst/>
          </a:prstGeom>
        </p:spPr>
      </p:pic>
    </p:spTree>
    <p:extLst>
      <p:ext uri="{BB962C8B-B14F-4D97-AF65-F5344CB8AC3E}">
        <p14:creationId xmlns:p14="http://schemas.microsoft.com/office/powerpoint/2010/main" val="1780005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982E5-8C57-5B4D-940F-F1D50B85AE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272"/>
            <a:ext cx="12192000" cy="6837455"/>
          </a:xfrm>
          <a:prstGeom prst="rect">
            <a:avLst/>
          </a:prstGeom>
        </p:spPr>
      </p:pic>
    </p:spTree>
    <p:extLst>
      <p:ext uri="{BB962C8B-B14F-4D97-AF65-F5344CB8AC3E}">
        <p14:creationId xmlns:p14="http://schemas.microsoft.com/office/powerpoint/2010/main" val="124369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312C1-73BC-E44A-94CD-2C0BE65DF9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27"/>
            <a:ext cx="12192000" cy="6857545"/>
          </a:xfrm>
          <a:prstGeom prst="rect">
            <a:avLst/>
          </a:prstGeom>
        </p:spPr>
      </p:pic>
    </p:spTree>
    <p:extLst>
      <p:ext uri="{BB962C8B-B14F-4D97-AF65-F5344CB8AC3E}">
        <p14:creationId xmlns:p14="http://schemas.microsoft.com/office/powerpoint/2010/main" val="27102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2080B-DA9B-E54C-9D69-BCBE676457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917"/>
            <a:ext cx="12192000" cy="6846165"/>
          </a:xfrm>
          <a:prstGeom prst="rect">
            <a:avLst/>
          </a:prstGeom>
        </p:spPr>
      </p:pic>
    </p:spTree>
    <p:extLst>
      <p:ext uri="{BB962C8B-B14F-4D97-AF65-F5344CB8AC3E}">
        <p14:creationId xmlns:p14="http://schemas.microsoft.com/office/powerpoint/2010/main" val="263586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D915C-0F0F-684C-8B24-FDB38AC4FB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240"/>
            <a:ext cx="12192000" cy="6827520"/>
          </a:xfrm>
          <a:prstGeom prst="rect">
            <a:avLst/>
          </a:prstGeom>
        </p:spPr>
      </p:pic>
    </p:spTree>
    <p:extLst>
      <p:ext uri="{BB962C8B-B14F-4D97-AF65-F5344CB8AC3E}">
        <p14:creationId xmlns:p14="http://schemas.microsoft.com/office/powerpoint/2010/main" val="238010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0B0A1-964E-AC40-AD2C-85E217D719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698"/>
            <a:ext cx="12192000" cy="6810603"/>
          </a:xfrm>
          <a:prstGeom prst="rect">
            <a:avLst/>
          </a:prstGeom>
        </p:spPr>
      </p:pic>
    </p:spTree>
    <p:extLst>
      <p:ext uri="{BB962C8B-B14F-4D97-AF65-F5344CB8AC3E}">
        <p14:creationId xmlns:p14="http://schemas.microsoft.com/office/powerpoint/2010/main" val="3915834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546</Words>
  <Application>Microsoft Macintosh PowerPoint</Application>
  <PresentationFormat>Widescreen</PresentationFormat>
  <Paragraphs>47</Paragraphs>
  <Slides>35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Learning from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it seems like Machine Learning is pretty successful…how does it work then?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Welch</dc:creator>
  <cp:lastModifiedBy>Stephen Welch</cp:lastModifiedBy>
  <cp:revision>48</cp:revision>
  <dcterms:created xsi:type="dcterms:W3CDTF">2018-07-08T19:10:17Z</dcterms:created>
  <dcterms:modified xsi:type="dcterms:W3CDTF">2018-07-10T01:49:05Z</dcterms:modified>
</cp:coreProperties>
</file>